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" name="Shape 8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3"/>
          <p:cNvSpPr/>
          <p:nvPr>
            <p:ph type="body" sz="quarter" idx="21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Picture Placeholder 2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/>
          <p:nvPr>
            <p:ph type="ctrTitle"/>
          </p:nvPr>
        </p:nvSpPr>
        <p:spPr>
          <a:xfrm>
            <a:off x="117986" y="232549"/>
            <a:ext cx="9144001" cy="788067"/>
          </a:xfrm>
          <a:prstGeom prst="rect">
            <a:avLst/>
          </a:prstGeom>
        </p:spPr>
        <p:txBody>
          <a:bodyPr/>
          <a:lstStyle>
            <a:lvl1pPr algn="l"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 INTRODUCTION :</a:t>
            </a:r>
          </a:p>
        </p:txBody>
      </p:sp>
      <p:sp>
        <p:nvSpPr>
          <p:cNvPr id="88" name="Subtitle 2"/>
          <p:cNvSpPr txBox="1"/>
          <p:nvPr>
            <p:ph type="subTitle" idx="1"/>
          </p:nvPr>
        </p:nvSpPr>
        <p:spPr>
          <a:xfrm>
            <a:off x="294967" y="1268359"/>
            <a:ext cx="10962969" cy="6005279"/>
          </a:xfrm>
          <a:prstGeom prst="rect">
            <a:avLst/>
          </a:prstGeom>
        </p:spPr>
        <p:txBody>
          <a:bodyPr/>
          <a:lstStyle/>
          <a:p>
            <a:pPr algn="l">
              <a:defRPr b="1" sz="3200">
                <a:solidFill>
                  <a:srgbClr val="843C0B"/>
                </a:solidFill>
              </a:defRPr>
            </a:pPr>
            <a:r>
              <a:t>                                   </a:t>
            </a:r>
            <a:r>
              <a:rPr>
                <a:solidFill>
                  <a:srgbClr val="0070C0"/>
                </a:solidFill>
              </a:rPr>
              <a:t>WHAT IS IOT?</a:t>
            </a:r>
          </a:p>
          <a:p>
            <a:pPr marL="571500" indent="-5715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The Internet of Things (IoT) connects everyday </a:t>
            </a:r>
          </a:p>
          <a:p>
            <a:pPr algn="l">
              <a:lnSpc>
                <a:spcPct val="100000"/>
              </a:lnSpc>
            </a:pPr>
            <a:r>
              <a:t>      devices, like sensors and appliances, to the internet.</a:t>
            </a:r>
            <a:endParaRPr>
              <a:solidFill>
                <a:srgbClr val="843C0B"/>
              </a:solidFill>
            </a:endParaRPr>
          </a:p>
          <a:p>
            <a:pPr marL="457200" indent="-4572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This allows these devices to collect, share, and </a:t>
            </a:r>
          </a:p>
          <a:p>
            <a:pPr algn="l">
              <a:lnSpc>
                <a:spcPct val="100000"/>
              </a:lnSpc>
            </a:pPr>
            <a:r>
              <a:t>      process data in real time, making them smarter and more efficient</a:t>
            </a:r>
          </a:p>
          <a:p>
            <a:pPr algn="l">
              <a:lnSpc>
                <a:spcPct val="100000"/>
              </a:lnSpc>
              <a:defRPr b="1" sz="3200">
                <a:solidFill>
                  <a:srgbClr val="0070C0"/>
                </a:solidFill>
              </a:defRPr>
            </a:pPr>
            <a:r>
              <a:t>              WHAT IS SMART IRRIGATION SYSTEM?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</a:pPr>
            <a:r>
              <a:t>Our project, the Smart Irrigation System, uses IoT technology to monitor soil moisture, temperature, and humidity levels, automating irrigation to save water and reduce manual effort.</a:t>
            </a:r>
          </a:p>
        </p:txBody>
      </p:sp>
      <p:pic>
        <p:nvPicPr>
          <p:cNvPr id="8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2659" y="379579"/>
            <a:ext cx="3793095" cy="2688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 txBox="1"/>
          <p:nvPr>
            <p:ph type="ctrTitle"/>
          </p:nvPr>
        </p:nvSpPr>
        <p:spPr>
          <a:xfrm>
            <a:off x="8426245" y="636637"/>
            <a:ext cx="2113936" cy="494739"/>
          </a:xfrm>
          <a:prstGeom prst="rect">
            <a:avLst/>
          </a:prstGeom>
        </p:spPr>
        <p:txBody>
          <a:bodyPr/>
          <a:lstStyle>
            <a:lvl1pPr>
              <a:defRPr b="1" sz="2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(IMAGE 2)</a:t>
            </a:r>
          </a:p>
        </p:txBody>
      </p:sp>
      <p:sp>
        <p:nvSpPr>
          <p:cNvPr id="173" name="Subtitle 2"/>
          <p:cNvSpPr txBox="1"/>
          <p:nvPr>
            <p:ph type="subTitle" idx="1"/>
          </p:nvPr>
        </p:nvSpPr>
        <p:spPr>
          <a:xfrm>
            <a:off x="453666" y="636637"/>
            <a:ext cx="10233998" cy="5361042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lnSpc>
                <a:spcPct val="150000"/>
              </a:lnSpc>
              <a:buSzPct val="100000"/>
              <a:buFont typeface="Arial"/>
              <a:buChar char="•"/>
              <a:defRPr b="1"/>
            </a:pPr>
            <a:r>
              <a:t>Temperature</a:t>
            </a:r>
            <a:r>
              <a:rPr b="0"/>
              <a:t>: Remained constant at </a:t>
            </a:r>
            <a:r>
              <a:t>25°C</a:t>
            </a:r>
            <a:r>
              <a:rPr b="0"/>
              <a:t>.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Arial"/>
              <a:buChar char="•"/>
              <a:defRPr b="1"/>
            </a:pPr>
            <a:r>
              <a:t>Humidity</a:t>
            </a:r>
            <a:r>
              <a:rPr b="0"/>
              <a:t>: Slightly decreased to </a:t>
            </a:r>
            <a:r>
              <a:t>50%</a:t>
            </a:r>
            <a:r>
              <a:rPr b="0"/>
              <a:t>, showing </a:t>
            </a:r>
          </a:p>
          <a:p>
            <a:pPr algn="l">
              <a:lnSpc>
                <a:spcPct val="150000"/>
              </a:lnSpc>
            </a:pPr>
            <a:r>
              <a:t>     stable air conditions.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Arial"/>
              <a:buChar char="•"/>
              <a:defRPr b="1"/>
            </a:pPr>
            <a:r>
              <a:t>Soil Moisture</a:t>
            </a:r>
            <a:r>
              <a:rPr b="0"/>
              <a:t>: Increased to </a:t>
            </a:r>
            <a:r>
              <a:t>100%</a:t>
            </a:r>
            <a:r>
              <a:rPr b="0"/>
              <a:t>, confirming</a:t>
            </a:r>
          </a:p>
          <a:p>
            <a:pPr algn="l">
              <a:lnSpc>
                <a:spcPct val="150000"/>
              </a:lnSpc>
            </a:pPr>
            <a:r>
              <a:t>      successful irrigation.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Arial"/>
              <a:buChar char="•"/>
              <a:defRPr b="1"/>
            </a:pPr>
            <a:r>
              <a:t>Optimum Water Content</a:t>
            </a:r>
            <a:r>
              <a:rPr b="0"/>
              <a:t>: Switch is </a:t>
            </a:r>
            <a:r>
              <a:t>on</a:t>
            </a:r>
            <a:r>
              <a:rPr b="0"/>
              <a:t>,</a:t>
            </a:r>
          </a:p>
          <a:p>
            <a:pPr algn="l">
              <a:lnSpc>
                <a:spcPct val="150000"/>
              </a:lnSpc>
            </a:pPr>
            <a:r>
              <a:t>      resembling there is sufficient water for plant.</a:t>
            </a:r>
          </a:p>
        </p:txBody>
      </p:sp>
      <p:pic>
        <p:nvPicPr>
          <p:cNvPr id="17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3753" y="1234254"/>
            <a:ext cx="5052400" cy="4165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/>
          <p:nvPr>
            <p:ph type="ctrTitle"/>
          </p:nvPr>
        </p:nvSpPr>
        <p:spPr>
          <a:xfrm>
            <a:off x="505689" y="494741"/>
            <a:ext cx="5805055" cy="777156"/>
          </a:xfrm>
          <a:prstGeom prst="rect">
            <a:avLst/>
          </a:prstGeom>
        </p:spPr>
        <p:txBody>
          <a:bodyPr/>
          <a:lstStyle>
            <a:lvl1pPr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VIDEO DEMOSTRATION:</a:t>
            </a:r>
          </a:p>
        </p:txBody>
      </p:sp>
      <p:sp>
        <p:nvSpPr>
          <p:cNvPr id="177" name="Subtitle 2"/>
          <p:cNvSpPr txBox="1"/>
          <p:nvPr>
            <p:ph type="subTitle" sz="quarter" idx="1"/>
          </p:nvPr>
        </p:nvSpPr>
        <p:spPr>
          <a:xfrm>
            <a:off x="-219887" y="1366684"/>
            <a:ext cx="7256206" cy="597312"/>
          </a:xfrm>
          <a:prstGeom prst="rect">
            <a:avLst/>
          </a:prstGeom>
        </p:spPr>
        <p:txBody>
          <a:bodyPr/>
          <a:lstStyle/>
          <a:p>
            <a:pPr/>
            <a:r>
              <a:t>Here is the small working demo of our project:</a:t>
            </a:r>
          </a:p>
        </p:txBody>
      </p:sp>
      <p:pic>
        <p:nvPicPr>
          <p:cNvPr id="178" name="IOT VIDEO" descr="IOT VIDEO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54391" y="1871970"/>
            <a:ext cx="8323673" cy="4697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3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7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ctrTitle"/>
          </p:nvPr>
        </p:nvSpPr>
        <p:spPr>
          <a:xfrm>
            <a:off x="196646" y="462561"/>
            <a:ext cx="3622629" cy="725201"/>
          </a:xfrm>
          <a:prstGeom prst="rect">
            <a:avLst/>
          </a:prstGeom>
        </p:spPr>
        <p:txBody>
          <a:bodyPr/>
          <a:lstStyle>
            <a:lvl1pPr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CONCLUSION:</a:t>
            </a:r>
          </a:p>
        </p:txBody>
      </p:sp>
      <p:sp>
        <p:nvSpPr>
          <p:cNvPr id="181" name="Subtitle 2"/>
          <p:cNvSpPr txBox="1"/>
          <p:nvPr>
            <p:ph type="subTitle" idx="1"/>
          </p:nvPr>
        </p:nvSpPr>
        <p:spPr>
          <a:xfrm>
            <a:off x="334299" y="1256585"/>
            <a:ext cx="6754760" cy="5340860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defRPr sz="2200"/>
            </a:lvl1pPr>
          </a:lstStyle>
          <a:p>
            <a:pPr/>
            <a:r>
              <a:t>The smart irrigation system using IoT was successfully developed to monitor and manage soil moisture, temperature, and humidity levels in real-time. It ensures efficient water usage by automatically irrigating when soil moisture drops below the optimum level, reducing water wastage and supporting eco-friendly practices. Overall, this project demonstrates the potential of IoT technology in creating sustainable and smart agricultural solutions, contributing to resource efficiency and better crop management.</a:t>
            </a:r>
          </a:p>
        </p:txBody>
      </p:sp>
      <p:pic>
        <p:nvPicPr>
          <p:cNvPr id="18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11547" b="467"/>
          <a:stretch>
            <a:fillRect/>
          </a:stretch>
        </p:blipFill>
        <p:spPr>
          <a:xfrm>
            <a:off x="7097573" y="1719968"/>
            <a:ext cx="5089278" cy="3881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/>
          <p:nvPr>
            <p:ph type="ctrTitle"/>
          </p:nvPr>
        </p:nvSpPr>
        <p:spPr>
          <a:xfrm>
            <a:off x="256308" y="311726"/>
            <a:ext cx="4374573" cy="849890"/>
          </a:xfrm>
          <a:prstGeom prst="rect">
            <a:avLst/>
          </a:prstGeom>
        </p:spPr>
        <p:txBody>
          <a:bodyPr/>
          <a:lstStyle>
            <a:lvl1pPr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FUTURE SCOPE:</a:t>
            </a:r>
          </a:p>
        </p:txBody>
      </p:sp>
      <p:sp>
        <p:nvSpPr>
          <p:cNvPr id="185" name="Subtitle 2"/>
          <p:cNvSpPr txBox="1"/>
          <p:nvPr>
            <p:ph type="subTitle" idx="1"/>
          </p:nvPr>
        </p:nvSpPr>
        <p:spPr>
          <a:xfrm>
            <a:off x="353960" y="1161616"/>
            <a:ext cx="11838042" cy="5612809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8000"/>
              </a:lnSpc>
              <a:defRPr b="1" sz="2200">
                <a:solidFill>
                  <a:srgbClr val="0070C0"/>
                </a:solidFill>
              </a:defRPr>
            </a:pPr>
            <a:r>
              <a:t>Integration with Weather Forecasting:</a:t>
            </a:r>
          </a:p>
          <a:p>
            <a:pPr algn="l">
              <a:lnSpc>
                <a:spcPct val="108000"/>
              </a:lnSpc>
              <a:buSzPct val="100000"/>
              <a:buFont typeface="Arial"/>
              <a:buChar char="•"/>
              <a:defRPr sz="2200"/>
            </a:pPr>
            <a:r>
              <a:t>The system can be enhanced by integrating weather APIs to optimize irrigation based on rainfall predictions and temperature changes.</a:t>
            </a:r>
          </a:p>
          <a:p>
            <a:pPr algn="l">
              <a:lnSpc>
                <a:spcPct val="108000"/>
              </a:lnSpc>
              <a:defRPr b="1" sz="2200">
                <a:solidFill>
                  <a:srgbClr val="0070C0"/>
                </a:solidFill>
              </a:defRPr>
            </a:pPr>
            <a:r>
              <a:t>Scalability for Large-Scale Farming:</a:t>
            </a:r>
          </a:p>
          <a:p>
            <a:pPr algn="l">
              <a:lnSpc>
                <a:spcPct val="108000"/>
              </a:lnSpc>
              <a:buSzPct val="100000"/>
              <a:buFont typeface="Arial"/>
              <a:buChar char="•"/>
              <a:defRPr sz="2200"/>
            </a:pPr>
            <a:r>
              <a:t>The system can be scaled for use in large agricultural fields by adding multiple sensors and pumps to cover more extensive areas.</a:t>
            </a:r>
          </a:p>
          <a:p>
            <a:pPr algn="l">
              <a:lnSpc>
                <a:spcPct val="108000"/>
              </a:lnSpc>
              <a:defRPr b="1" sz="2200">
                <a:solidFill>
                  <a:srgbClr val="0070C0"/>
                </a:solidFill>
              </a:defRPr>
            </a:pPr>
            <a:r>
              <a:t>Renewable Energy Integration:</a:t>
            </a:r>
          </a:p>
          <a:p>
            <a:pPr algn="l">
              <a:lnSpc>
                <a:spcPct val="108000"/>
              </a:lnSpc>
              <a:buSzPct val="100000"/>
              <a:buFont typeface="Arial"/>
              <a:buChar char="•"/>
              <a:defRPr sz="2200"/>
            </a:pPr>
            <a:r>
              <a:t>The project can incorporate solar panels or wind energy to power the system, making it eco-friendly and cost-effective in rural areas.</a:t>
            </a:r>
          </a:p>
          <a:p>
            <a:pPr algn="l">
              <a:lnSpc>
                <a:spcPct val="108000"/>
              </a:lnSpc>
              <a:defRPr b="1" sz="2200">
                <a:solidFill>
                  <a:srgbClr val="0070C0"/>
                </a:solidFill>
              </a:defRPr>
            </a:pPr>
            <a:r>
              <a:t>Automation in Fertilization:</a:t>
            </a:r>
          </a:p>
          <a:p>
            <a:pPr algn="l">
              <a:lnSpc>
                <a:spcPct val="108000"/>
              </a:lnSpc>
              <a:buSzPct val="100000"/>
              <a:buFont typeface="Arial"/>
              <a:buChar char="•"/>
              <a:defRPr sz="2200"/>
            </a:pPr>
            <a:r>
              <a:t>The system can be extended to automate fertilizer delivery based on soil nutrient levels, further improving crop productivity.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/>
          <p:nvPr>
            <p:ph type="ctrTitle"/>
          </p:nvPr>
        </p:nvSpPr>
        <p:spPr>
          <a:xfrm>
            <a:off x="169830" y="299903"/>
            <a:ext cx="9144001" cy="688220"/>
          </a:xfrm>
          <a:prstGeom prst="rect">
            <a:avLst/>
          </a:prstGeom>
        </p:spPr>
        <p:txBody>
          <a:bodyPr/>
          <a:lstStyle>
            <a:lvl1pPr algn="l">
              <a:defRPr b="1" sz="39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  MOTIVATION:</a:t>
            </a:r>
          </a:p>
        </p:txBody>
      </p:sp>
      <p:sp>
        <p:nvSpPr>
          <p:cNvPr id="92" name="Subtitle 2"/>
          <p:cNvSpPr txBox="1"/>
          <p:nvPr>
            <p:ph type="subTitle" idx="1"/>
          </p:nvPr>
        </p:nvSpPr>
        <p:spPr>
          <a:xfrm>
            <a:off x="391389" y="1170563"/>
            <a:ext cx="11082858" cy="5043425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>
                <a:solidFill>
                  <a:srgbClr val="0070C0"/>
                </a:solidFill>
              </a:defRPr>
            </a:pPr>
            <a:r>
              <a:t>Water Scarcity:</a:t>
            </a:r>
            <a:r>
              <a:rPr b="0"/>
              <a:t> </a:t>
            </a:r>
            <a:r>
              <a:rPr b="0">
                <a:solidFill>
                  <a:srgbClr val="000000"/>
                </a:solidFill>
              </a:rPr>
              <a:t>Efficient water usage is crucial due to increasing water shortages. This system minimizes water wastage through smart irrigation.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>
                <a:solidFill>
                  <a:srgbClr val="0070C0"/>
                </a:solidFill>
              </a:defRPr>
            </a:pPr>
            <a:r>
              <a:t>Traditional Challenges:</a:t>
            </a:r>
            <a:r>
              <a:rPr b="0"/>
              <a:t> </a:t>
            </a:r>
            <a:r>
              <a:rPr b="0">
                <a:solidFill>
                  <a:srgbClr val="000000"/>
                </a:solidFill>
              </a:rPr>
              <a:t>Manual irrigation is time-consuming, labor-intensive, and can lead to overwatering or underwatering. Automation simplifies the process.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>
                <a:solidFill>
                  <a:srgbClr val="0070C0"/>
                </a:solidFill>
              </a:defRPr>
            </a:pPr>
            <a:r>
              <a:t>Technological Advancement:</a:t>
            </a:r>
            <a:r>
              <a:rPr b="0"/>
              <a:t> </a:t>
            </a:r>
            <a:r>
              <a:rPr b="0">
                <a:solidFill>
                  <a:srgbClr val="000000"/>
                </a:solidFill>
              </a:rPr>
              <a:t>Integrating IoT technology modernizes traditional farming, enhancing productivity and convenience.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>
                <a:solidFill>
                  <a:srgbClr val="0070C0"/>
                </a:solidFill>
              </a:defRPr>
            </a:pPr>
            <a:r>
              <a:t>Sustainable Agriculture:</a:t>
            </a:r>
            <a:r>
              <a:rPr b="0">
                <a:solidFill>
                  <a:srgbClr val="000000"/>
                </a:solidFill>
              </a:rPr>
              <a:t> The system ensures crops receive the right amount of water based on soil moisture, promoting sustainable farming.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>
                <a:solidFill>
                  <a:srgbClr val="0070C0"/>
                </a:solidFill>
              </a:defRPr>
            </a:pPr>
            <a:r>
              <a:t>Cost Efficiency:</a:t>
            </a:r>
            <a:r>
              <a:rPr b="0"/>
              <a:t> </a:t>
            </a:r>
            <a:r>
              <a:rPr b="0">
                <a:solidFill>
                  <a:srgbClr val="000000"/>
                </a:solidFill>
              </a:rPr>
              <a:t>This affordable solution makes advanced irrigation technology accessible to small-scale farmers.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xfrm>
            <a:off x="256308" y="177728"/>
            <a:ext cx="9144001" cy="870671"/>
          </a:xfrm>
          <a:prstGeom prst="rect">
            <a:avLst/>
          </a:prstGeom>
        </p:spPr>
        <p:txBody>
          <a:bodyPr/>
          <a:lstStyle>
            <a:lvl1pPr algn="l"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OBJECTIVES :</a:t>
            </a:r>
          </a:p>
        </p:txBody>
      </p:sp>
      <p:sp>
        <p:nvSpPr>
          <p:cNvPr id="95" name="Subtitle 2"/>
          <p:cNvSpPr txBox="1"/>
          <p:nvPr>
            <p:ph type="subTitle" idx="1"/>
          </p:nvPr>
        </p:nvSpPr>
        <p:spPr>
          <a:xfrm>
            <a:off x="256309" y="1226125"/>
            <a:ext cx="11935691" cy="5018813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To develop an automated system that monitors soil moisture, temperature, and humidity using IoT technology.</a:t>
            </a:r>
          </a:p>
          <a:p>
            <a:pPr marL="342900" indent="-3429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To control irrigation based on real-time soil moisture , temperature and humidity.</a:t>
            </a:r>
          </a:p>
          <a:p>
            <a:pPr marL="342900" indent="-3429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To conserve water by providing irrigation only when needed.</a:t>
            </a:r>
          </a:p>
          <a:p>
            <a:pPr marL="342900" indent="-3429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To reduce manual effort in traditional farming and gardening practices.</a:t>
            </a:r>
          </a:p>
          <a:p>
            <a:pPr marL="342900" indent="-3429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To develop a cost-effective solution suitable for small-scale farmers and gardeners</a:t>
            </a:r>
            <a:r>
              <a:rPr sz="2000"/>
              <a:t>.</a:t>
            </a:r>
          </a:p>
        </p:txBody>
      </p:sp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1769" y="4247534"/>
            <a:ext cx="6508461" cy="2361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/>
          <p:nvPr>
            <p:ph type="ctrTitle"/>
          </p:nvPr>
        </p:nvSpPr>
        <p:spPr>
          <a:xfrm>
            <a:off x="255638" y="412952"/>
            <a:ext cx="6125499" cy="766919"/>
          </a:xfrm>
          <a:prstGeom prst="rect">
            <a:avLst/>
          </a:prstGeom>
        </p:spPr>
        <p:txBody>
          <a:bodyPr/>
          <a:lstStyle>
            <a:lvl1pPr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WORK METHODOLOGY:</a:t>
            </a:r>
          </a:p>
        </p:txBody>
      </p:sp>
      <p:grpSp>
        <p:nvGrpSpPr>
          <p:cNvPr id="101" name="Rectangle 5"/>
          <p:cNvGrpSpPr/>
          <p:nvPr/>
        </p:nvGrpSpPr>
        <p:grpSpPr>
          <a:xfrm>
            <a:off x="462115" y="1791928"/>
            <a:ext cx="1956619" cy="1061886"/>
            <a:chOff x="0" y="0"/>
            <a:chExt cx="1956618" cy="1061884"/>
          </a:xfrm>
        </p:grpSpPr>
        <p:sp>
          <p:nvSpPr>
            <p:cNvPr id="99" name="Rectangle"/>
            <p:cNvSpPr/>
            <p:nvPr/>
          </p:nvSpPr>
          <p:spPr>
            <a:xfrm>
              <a:off x="0" y="0"/>
              <a:ext cx="1956619" cy="1061886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00" name="PICK THE PROJECT"/>
            <p:cNvSpPr txBox="1"/>
            <p:nvPr/>
          </p:nvSpPr>
          <p:spPr>
            <a:xfrm>
              <a:off x="45720" y="208450"/>
              <a:ext cx="1865180" cy="64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PICK THE PROJECT</a:t>
              </a:r>
            </a:p>
          </p:txBody>
        </p:sp>
      </p:grpSp>
      <p:sp>
        <p:nvSpPr>
          <p:cNvPr id="102" name="Subtitle 6"/>
          <p:cNvSpPr txBox="1"/>
          <p:nvPr>
            <p:ph type="subTitle" sz="quarter" idx="1"/>
          </p:nvPr>
        </p:nvSpPr>
        <p:spPr>
          <a:xfrm>
            <a:off x="3228664" y="1791927"/>
            <a:ext cx="2408906" cy="1061886"/>
          </a:xfrm>
          <a:prstGeom prst="rect">
            <a:avLst/>
          </a:prstGeom>
          <a:solidFill>
            <a:srgbClr val="8FAADC"/>
          </a:solidFill>
          <a:effectLst>
            <a:outerShdw sx="100000" sy="100000" kx="0" ky="0" algn="b" rotWithShape="0" blurRad="50800" dist="27940" dir="5400000">
              <a:srgbClr val="000000">
                <a:alpha val="32000"/>
              </a:srgbClr>
            </a:outerShdw>
          </a:effectLst>
        </p:spPr>
        <p:txBody>
          <a:bodyPr anchor="ctr"/>
          <a:lstStyle>
            <a:lvl1pPr>
              <a:defRPr b="1" sz="2000"/>
            </a:lvl1pPr>
          </a:lstStyle>
          <a:p>
            <a:pPr/>
            <a:r>
              <a:t>RESEARCH AND PLANNING</a:t>
            </a:r>
          </a:p>
        </p:txBody>
      </p:sp>
      <p:grpSp>
        <p:nvGrpSpPr>
          <p:cNvPr id="105" name="Rectangle 7"/>
          <p:cNvGrpSpPr/>
          <p:nvPr/>
        </p:nvGrpSpPr>
        <p:grpSpPr>
          <a:xfrm>
            <a:off x="6601745" y="1791927"/>
            <a:ext cx="1956621" cy="1061886"/>
            <a:chOff x="0" y="0"/>
            <a:chExt cx="1956620" cy="1061884"/>
          </a:xfrm>
        </p:grpSpPr>
        <p:sp>
          <p:nvSpPr>
            <p:cNvPr id="103" name="Rectangle"/>
            <p:cNvSpPr/>
            <p:nvPr/>
          </p:nvSpPr>
          <p:spPr>
            <a:xfrm>
              <a:off x="-1" y="0"/>
              <a:ext cx="1956622" cy="1061886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04" name="COMPONENTS GATHERING"/>
            <p:cNvSpPr txBox="1"/>
            <p:nvPr/>
          </p:nvSpPr>
          <p:spPr>
            <a:xfrm>
              <a:off x="45720" y="208450"/>
              <a:ext cx="1865181" cy="64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COMPONENTS GATHERING</a:t>
              </a:r>
            </a:p>
          </p:txBody>
        </p:sp>
      </p:grpSp>
      <p:grpSp>
        <p:nvGrpSpPr>
          <p:cNvPr id="108" name="Rectangle 8"/>
          <p:cNvGrpSpPr/>
          <p:nvPr/>
        </p:nvGrpSpPr>
        <p:grpSpPr>
          <a:xfrm>
            <a:off x="9522542" y="1791927"/>
            <a:ext cx="1956619" cy="1061886"/>
            <a:chOff x="0" y="0"/>
            <a:chExt cx="1956618" cy="1061884"/>
          </a:xfrm>
        </p:grpSpPr>
        <p:sp>
          <p:nvSpPr>
            <p:cNvPr id="106" name="Rectangle"/>
            <p:cNvSpPr/>
            <p:nvPr/>
          </p:nvSpPr>
          <p:spPr>
            <a:xfrm>
              <a:off x="0" y="0"/>
              <a:ext cx="1956619" cy="1061886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07" name="CIRCUIT DESIGN"/>
            <p:cNvSpPr txBox="1"/>
            <p:nvPr/>
          </p:nvSpPr>
          <p:spPr>
            <a:xfrm>
              <a:off x="45720" y="360850"/>
              <a:ext cx="1865180" cy="340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CIRCUIT DESIGN</a:t>
              </a:r>
            </a:p>
          </p:txBody>
        </p:sp>
      </p:grpSp>
      <p:grpSp>
        <p:nvGrpSpPr>
          <p:cNvPr id="111" name="Rectangle 9"/>
          <p:cNvGrpSpPr/>
          <p:nvPr/>
        </p:nvGrpSpPr>
        <p:grpSpPr>
          <a:xfrm>
            <a:off x="9522542" y="4399934"/>
            <a:ext cx="1956619" cy="1061886"/>
            <a:chOff x="0" y="0"/>
            <a:chExt cx="1956618" cy="1061884"/>
          </a:xfrm>
        </p:grpSpPr>
        <p:sp>
          <p:nvSpPr>
            <p:cNvPr id="109" name="Rectangle"/>
            <p:cNvSpPr/>
            <p:nvPr/>
          </p:nvSpPr>
          <p:spPr>
            <a:xfrm>
              <a:off x="0" y="0"/>
              <a:ext cx="1956619" cy="1061886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10" name="SOFTWARE DEVELOPMENT"/>
            <p:cNvSpPr txBox="1"/>
            <p:nvPr/>
          </p:nvSpPr>
          <p:spPr>
            <a:xfrm>
              <a:off x="45720" y="208450"/>
              <a:ext cx="1865180" cy="64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SOFTWARE DEVELOPMENT</a:t>
              </a:r>
            </a:p>
          </p:txBody>
        </p:sp>
      </p:grpSp>
      <p:grpSp>
        <p:nvGrpSpPr>
          <p:cNvPr id="114" name="Rectangle 10"/>
          <p:cNvGrpSpPr/>
          <p:nvPr/>
        </p:nvGrpSpPr>
        <p:grpSpPr>
          <a:xfrm>
            <a:off x="6601745" y="4399934"/>
            <a:ext cx="1956621" cy="1061886"/>
            <a:chOff x="0" y="0"/>
            <a:chExt cx="1956620" cy="1061884"/>
          </a:xfrm>
        </p:grpSpPr>
        <p:sp>
          <p:nvSpPr>
            <p:cNvPr id="112" name="Rectangle"/>
            <p:cNvSpPr/>
            <p:nvPr/>
          </p:nvSpPr>
          <p:spPr>
            <a:xfrm>
              <a:off x="-1" y="0"/>
              <a:ext cx="1956622" cy="1061886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13" name="SYSTEM INTEGRATION"/>
            <p:cNvSpPr txBox="1"/>
            <p:nvPr/>
          </p:nvSpPr>
          <p:spPr>
            <a:xfrm>
              <a:off x="45720" y="208450"/>
              <a:ext cx="1865181" cy="64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SYSTEM INTEGRATION</a:t>
              </a:r>
            </a:p>
          </p:txBody>
        </p:sp>
      </p:grpSp>
      <p:grpSp>
        <p:nvGrpSpPr>
          <p:cNvPr id="117" name="Rectangle 11"/>
          <p:cNvGrpSpPr/>
          <p:nvPr/>
        </p:nvGrpSpPr>
        <p:grpSpPr>
          <a:xfrm>
            <a:off x="3228664" y="4399930"/>
            <a:ext cx="2408906" cy="1061888"/>
            <a:chOff x="0" y="-1"/>
            <a:chExt cx="2408905" cy="1061887"/>
          </a:xfrm>
        </p:grpSpPr>
        <p:sp>
          <p:nvSpPr>
            <p:cNvPr id="115" name="Rectangle"/>
            <p:cNvSpPr/>
            <p:nvPr/>
          </p:nvSpPr>
          <p:spPr>
            <a:xfrm>
              <a:off x="-1" y="-2"/>
              <a:ext cx="2408906" cy="1061888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16" name="TESTING AND CALIBRATION"/>
            <p:cNvSpPr txBox="1"/>
            <p:nvPr/>
          </p:nvSpPr>
          <p:spPr>
            <a:xfrm>
              <a:off x="45720" y="208451"/>
              <a:ext cx="2317465" cy="6449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TESTING AND CALIBRATION</a:t>
              </a:r>
            </a:p>
          </p:txBody>
        </p:sp>
      </p:grpSp>
      <p:grpSp>
        <p:nvGrpSpPr>
          <p:cNvPr id="120" name="Rectangle 12"/>
          <p:cNvGrpSpPr/>
          <p:nvPr/>
        </p:nvGrpSpPr>
        <p:grpSpPr>
          <a:xfrm>
            <a:off x="255637" y="4399931"/>
            <a:ext cx="2163101" cy="1061888"/>
            <a:chOff x="0" y="0"/>
            <a:chExt cx="2163099" cy="1061887"/>
          </a:xfrm>
        </p:grpSpPr>
        <p:sp>
          <p:nvSpPr>
            <p:cNvPr id="118" name="Rectangle"/>
            <p:cNvSpPr/>
            <p:nvPr/>
          </p:nvSpPr>
          <p:spPr>
            <a:xfrm>
              <a:off x="-1" y="-1"/>
              <a:ext cx="2163101" cy="1061888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19" name="DOCUMENTATION AND PRESENTATION"/>
            <p:cNvSpPr txBox="1"/>
            <p:nvPr/>
          </p:nvSpPr>
          <p:spPr>
            <a:xfrm>
              <a:off x="45719" y="56051"/>
              <a:ext cx="2071661" cy="9497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DOCUMENTATION AND PRESENTATION</a:t>
              </a:r>
            </a:p>
          </p:txBody>
        </p:sp>
      </p:grpSp>
      <p:sp>
        <p:nvSpPr>
          <p:cNvPr id="121" name="Arrow: Right 13"/>
          <p:cNvSpPr/>
          <p:nvPr/>
        </p:nvSpPr>
        <p:spPr>
          <a:xfrm>
            <a:off x="2418733" y="2172928"/>
            <a:ext cx="809933" cy="3637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Arrow: Right 14"/>
          <p:cNvSpPr/>
          <p:nvPr/>
        </p:nvSpPr>
        <p:spPr>
          <a:xfrm>
            <a:off x="5637569" y="2172928"/>
            <a:ext cx="964178" cy="3637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3" name="Arrow: Right 15"/>
          <p:cNvSpPr/>
          <p:nvPr/>
        </p:nvSpPr>
        <p:spPr>
          <a:xfrm>
            <a:off x="8558365" y="2172928"/>
            <a:ext cx="964178" cy="3244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Arrow: Down 17"/>
          <p:cNvSpPr/>
          <p:nvPr/>
        </p:nvSpPr>
        <p:spPr>
          <a:xfrm>
            <a:off x="10264877" y="2853808"/>
            <a:ext cx="481783" cy="1546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235"/>
                </a:moveTo>
                <a:lnTo>
                  <a:pt x="5400" y="18235"/>
                </a:lnTo>
                <a:lnTo>
                  <a:pt x="5400" y="0"/>
                </a:lnTo>
                <a:lnTo>
                  <a:pt x="16200" y="0"/>
                </a:lnTo>
                <a:lnTo>
                  <a:pt x="16200" y="18235"/>
                </a:lnTo>
                <a:lnTo>
                  <a:pt x="21600" y="1823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Arrow: Left 18"/>
          <p:cNvSpPr/>
          <p:nvPr/>
        </p:nvSpPr>
        <p:spPr>
          <a:xfrm>
            <a:off x="8558365" y="4729314"/>
            <a:ext cx="964178" cy="32446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6" name="Arrow: Left 20"/>
          <p:cNvSpPr/>
          <p:nvPr/>
        </p:nvSpPr>
        <p:spPr>
          <a:xfrm>
            <a:off x="5637569" y="4768641"/>
            <a:ext cx="964178" cy="32446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7" name="Arrow: Left 21"/>
          <p:cNvSpPr/>
          <p:nvPr/>
        </p:nvSpPr>
        <p:spPr>
          <a:xfrm>
            <a:off x="2418732" y="4780929"/>
            <a:ext cx="809933" cy="27285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2843982" y="88490"/>
            <a:ext cx="9348018" cy="569316"/>
          </a:xfrm>
          <a:prstGeom prst="rect">
            <a:avLst/>
          </a:prstGeom>
        </p:spPr>
        <p:txBody>
          <a:bodyPr/>
          <a:lstStyle>
            <a:lvl1pPr defTabSz="886967">
              <a:defRPr b="1" sz="37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COMPONENTS REQUIRED:</a:t>
            </a:r>
          </a:p>
        </p:txBody>
      </p:sp>
      <p:graphicFrame>
        <p:nvGraphicFramePr>
          <p:cNvPr id="130" name="Content Placeholder 3"/>
          <p:cNvGraphicFramePr/>
          <p:nvPr/>
        </p:nvGraphicFramePr>
        <p:xfrm>
          <a:off x="1641985" y="819019"/>
          <a:ext cx="8672053" cy="58806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183352"/>
                <a:gridCol w="6488701"/>
              </a:tblGrid>
              <a:tr h="42896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          Components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                                               Purpose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167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ESP32 Microcontroller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Processes sensor data and controls the irrigation system. 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167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Soil Moisture Sensor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Measures soil moisture levels to determine when watering is needed.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DHT22 Sensor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Monitors temperature and humidity in the environment.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Water Pump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Pumps water from the container to the plants.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167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Relay Module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Acts as a switch to control the water pump based on microcontroller signals.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985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 Supply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Provides power to the system (e.g., rechargeable battery)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Jumper Wires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Connects the components on the breadboard.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Breadboard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Used for connecting components without soldering.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USB Cable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Programs and powers the ESP32 microcontroller.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Plastic Tubing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Directs water flow from the pump to the soil.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Water Container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Holds water for irrigation.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>
            <p:ph type="ctrTitle"/>
          </p:nvPr>
        </p:nvSpPr>
        <p:spPr>
          <a:xfrm>
            <a:off x="27038" y="117787"/>
            <a:ext cx="2507228" cy="643254"/>
          </a:xfrm>
          <a:prstGeom prst="rect">
            <a:avLst/>
          </a:prstGeom>
        </p:spPr>
        <p:txBody>
          <a:bodyPr/>
          <a:lstStyle>
            <a:lvl1pPr>
              <a:defRPr b="1" sz="3900">
                <a:solidFill>
                  <a:srgbClr val="0070C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DESIGN:</a:t>
            </a:r>
          </a:p>
        </p:txBody>
      </p:sp>
      <p:grpSp>
        <p:nvGrpSpPr>
          <p:cNvPr id="135" name="Rectangle 3"/>
          <p:cNvGrpSpPr/>
          <p:nvPr/>
        </p:nvGrpSpPr>
        <p:grpSpPr>
          <a:xfrm>
            <a:off x="3220062" y="2059241"/>
            <a:ext cx="2286002" cy="1092611"/>
            <a:chOff x="0" y="0"/>
            <a:chExt cx="2286000" cy="1092610"/>
          </a:xfrm>
        </p:grpSpPr>
        <p:sp>
          <p:nvSpPr>
            <p:cNvPr id="133" name="Rectangle"/>
            <p:cNvSpPr/>
            <p:nvPr/>
          </p:nvSpPr>
          <p:spPr>
            <a:xfrm>
              <a:off x="0" y="-1"/>
              <a:ext cx="2286001" cy="109261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D305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" name="CONTROL…"/>
            <p:cNvSpPr txBox="1"/>
            <p:nvPr/>
          </p:nvSpPr>
          <p:spPr>
            <a:xfrm>
              <a:off x="52069" y="233710"/>
              <a:ext cx="2181863" cy="625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CONTROL 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CIRCUIT</a:t>
              </a:r>
            </a:p>
          </p:txBody>
        </p:sp>
      </p:grpSp>
      <p:grpSp>
        <p:nvGrpSpPr>
          <p:cNvPr id="138" name="Rectangle 4"/>
          <p:cNvGrpSpPr/>
          <p:nvPr/>
        </p:nvGrpSpPr>
        <p:grpSpPr>
          <a:xfrm>
            <a:off x="609599" y="2035278"/>
            <a:ext cx="1995948" cy="1108589"/>
            <a:chOff x="0" y="0"/>
            <a:chExt cx="1995947" cy="1108588"/>
          </a:xfrm>
        </p:grpSpPr>
        <p:sp>
          <p:nvSpPr>
            <p:cNvPr id="136" name="Rectangle"/>
            <p:cNvSpPr/>
            <p:nvPr/>
          </p:nvSpPr>
          <p:spPr>
            <a:xfrm>
              <a:off x="0" y="-1"/>
              <a:ext cx="1995948" cy="110859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D305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" name="SENSING SYSTEM"/>
            <p:cNvSpPr txBox="1"/>
            <p:nvPr/>
          </p:nvSpPr>
          <p:spPr>
            <a:xfrm>
              <a:off x="52070" y="387749"/>
              <a:ext cx="189180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SENSING SYSTEM</a:t>
              </a:r>
            </a:p>
          </p:txBody>
        </p:sp>
      </p:grpSp>
      <p:grpSp>
        <p:nvGrpSpPr>
          <p:cNvPr id="141" name="Rectangle 6"/>
          <p:cNvGrpSpPr/>
          <p:nvPr/>
        </p:nvGrpSpPr>
        <p:grpSpPr>
          <a:xfrm>
            <a:off x="6243484" y="2051255"/>
            <a:ext cx="1995949" cy="1108589"/>
            <a:chOff x="0" y="0"/>
            <a:chExt cx="1995947" cy="1108588"/>
          </a:xfrm>
        </p:grpSpPr>
        <p:sp>
          <p:nvSpPr>
            <p:cNvPr id="139" name="Rectangle"/>
            <p:cNvSpPr/>
            <p:nvPr/>
          </p:nvSpPr>
          <p:spPr>
            <a:xfrm>
              <a:off x="0" y="-1"/>
              <a:ext cx="1995948" cy="110859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D305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" name="WATER PUMP"/>
            <p:cNvSpPr txBox="1"/>
            <p:nvPr/>
          </p:nvSpPr>
          <p:spPr>
            <a:xfrm>
              <a:off x="52070" y="387749"/>
              <a:ext cx="1891809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WATER PUMP</a:t>
              </a:r>
            </a:p>
          </p:txBody>
        </p:sp>
      </p:grpSp>
      <p:grpSp>
        <p:nvGrpSpPr>
          <p:cNvPr id="144" name="Rectangle 7"/>
          <p:cNvGrpSpPr/>
          <p:nvPr/>
        </p:nvGrpSpPr>
        <p:grpSpPr>
          <a:xfrm>
            <a:off x="8981768" y="2035278"/>
            <a:ext cx="2153266" cy="1108589"/>
            <a:chOff x="0" y="0"/>
            <a:chExt cx="2153264" cy="1108588"/>
          </a:xfrm>
        </p:grpSpPr>
        <p:sp>
          <p:nvSpPr>
            <p:cNvPr id="142" name="Rectangle"/>
            <p:cNvSpPr/>
            <p:nvPr/>
          </p:nvSpPr>
          <p:spPr>
            <a:xfrm>
              <a:off x="0" y="-1"/>
              <a:ext cx="2153265" cy="110859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D305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" name="SOIL"/>
            <p:cNvSpPr txBox="1"/>
            <p:nvPr/>
          </p:nvSpPr>
          <p:spPr>
            <a:xfrm>
              <a:off x="52070" y="387749"/>
              <a:ext cx="2049125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SOIL</a:t>
              </a:r>
            </a:p>
          </p:txBody>
        </p:sp>
      </p:grpSp>
      <p:grpSp>
        <p:nvGrpSpPr>
          <p:cNvPr id="147" name="Rectangle 8"/>
          <p:cNvGrpSpPr/>
          <p:nvPr/>
        </p:nvGrpSpPr>
        <p:grpSpPr>
          <a:xfrm>
            <a:off x="2630129" y="5437084"/>
            <a:ext cx="4119719" cy="1219201"/>
            <a:chOff x="0" y="0"/>
            <a:chExt cx="4119717" cy="1219200"/>
          </a:xfrm>
        </p:grpSpPr>
        <p:sp>
          <p:nvSpPr>
            <p:cNvPr id="145" name="Rectangle"/>
            <p:cNvSpPr/>
            <p:nvPr/>
          </p:nvSpPr>
          <p:spPr>
            <a:xfrm>
              <a:off x="0" y="0"/>
              <a:ext cx="4119719" cy="1219201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D305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" name="POWER SUPPLY"/>
            <p:cNvSpPr txBox="1"/>
            <p:nvPr/>
          </p:nvSpPr>
          <p:spPr>
            <a:xfrm>
              <a:off x="52070" y="443056"/>
              <a:ext cx="4015578" cy="33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POWER SUPPLY</a:t>
              </a:r>
            </a:p>
          </p:txBody>
        </p:sp>
      </p:grpSp>
      <p:sp>
        <p:nvSpPr>
          <p:cNvPr id="148" name="Arrow: Right 12"/>
          <p:cNvSpPr/>
          <p:nvPr/>
        </p:nvSpPr>
        <p:spPr>
          <a:xfrm>
            <a:off x="2605546" y="2507226"/>
            <a:ext cx="609602" cy="17805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9" name="Arrow: Right 13"/>
          <p:cNvSpPr/>
          <p:nvPr/>
        </p:nvSpPr>
        <p:spPr>
          <a:xfrm>
            <a:off x="5510979" y="2498620"/>
            <a:ext cx="732506" cy="1866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Arrow: Right 15"/>
          <p:cNvSpPr/>
          <p:nvPr/>
        </p:nvSpPr>
        <p:spPr>
          <a:xfrm>
            <a:off x="8239431" y="2502922"/>
            <a:ext cx="732506" cy="18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Arrow: Up 16"/>
          <p:cNvSpPr/>
          <p:nvPr/>
        </p:nvSpPr>
        <p:spPr>
          <a:xfrm>
            <a:off x="1280651" y="3143866"/>
            <a:ext cx="253180" cy="8935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060"/>
                </a:moveTo>
                <a:lnTo>
                  <a:pt x="10800" y="0"/>
                </a:lnTo>
                <a:lnTo>
                  <a:pt x="21600" y="3060"/>
                </a:lnTo>
                <a:lnTo>
                  <a:pt x="16200" y="306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06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Arrow: Up 17"/>
          <p:cNvSpPr/>
          <p:nvPr/>
        </p:nvSpPr>
        <p:spPr>
          <a:xfrm>
            <a:off x="4090218" y="3159841"/>
            <a:ext cx="253181" cy="877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116"/>
                </a:moveTo>
                <a:lnTo>
                  <a:pt x="10800" y="0"/>
                </a:lnTo>
                <a:lnTo>
                  <a:pt x="21600" y="3116"/>
                </a:lnTo>
                <a:lnTo>
                  <a:pt x="16200" y="3116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11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" name="Arrow: Up 18"/>
          <p:cNvSpPr/>
          <p:nvPr/>
        </p:nvSpPr>
        <p:spPr>
          <a:xfrm>
            <a:off x="7135762" y="3159841"/>
            <a:ext cx="253181" cy="877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116"/>
                </a:moveTo>
                <a:lnTo>
                  <a:pt x="10800" y="0"/>
                </a:lnTo>
                <a:lnTo>
                  <a:pt x="21600" y="3116"/>
                </a:lnTo>
                <a:lnTo>
                  <a:pt x="16200" y="3116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11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Rectangle 19"/>
          <p:cNvSpPr/>
          <p:nvPr/>
        </p:nvSpPr>
        <p:spPr>
          <a:xfrm>
            <a:off x="1407241" y="4030688"/>
            <a:ext cx="5898127" cy="142034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5" name="Arrow: Up 20"/>
          <p:cNvSpPr/>
          <p:nvPr/>
        </p:nvSpPr>
        <p:spPr>
          <a:xfrm>
            <a:off x="4109884" y="4172720"/>
            <a:ext cx="233517" cy="1264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95"/>
                </a:moveTo>
                <a:lnTo>
                  <a:pt x="10800" y="0"/>
                </a:lnTo>
                <a:lnTo>
                  <a:pt x="21600" y="1995"/>
                </a:lnTo>
                <a:lnTo>
                  <a:pt x="16200" y="1995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995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6" name="Arrow: Down 21"/>
          <p:cNvSpPr/>
          <p:nvPr/>
        </p:nvSpPr>
        <p:spPr>
          <a:xfrm>
            <a:off x="1407241" y="1297857"/>
            <a:ext cx="293741" cy="707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118"/>
                </a:moveTo>
                <a:lnTo>
                  <a:pt x="5400" y="17118"/>
                </a:lnTo>
                <a:lnTo>
                  <a:pt x="5400" y="0"/>
                </a:lnTo>
                <a:lnTo>
                  <a:pt x="16200" y="0"/>
                </a:lnTo>
                <a:lnTo>
                  <a:pt x="16200" y="17118"/>
                </a:lnTo>
                <a:lnTo>
                  <a:pt x="21600" y="17118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Rectangle 23"/>
          <p:cNvSpPr/>
          <p:nvPr/>
        </p:nvSpPr>
        <p:spPr>
          <a:xfrm>
            <a:off x="1505565" y="1204450"/>
            <a:ext cx="8592164" cy="934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Rectangle 24"/>
          <p:cNvSpPr/>
          <p:nvPr/>
        </p:nvSpPr>
        <p:spPr>
          <a:xfrm>
            <a:off x="10009237" y="1292785"/>
            <a:ext cx="98325" cy="742494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/>
          <p:nvPr>
            <p:ph type="ctrTitle"/>
          </p:nvPr>
        </p:nvSpPr>
        <p:spPr>
          <a:xfrm>
            <a:off x="3264309" y="57427"/>
            <a:ext cx="4729319" cy="673066"/>
          </a:xfrm>
          <a:prstGeom prst="rect">
            <a:avLst/>
          </a:prstGeom>
        </p:spPr>
        <p:txBody>
          <a:bodyPr/>
          <a:lstStyle>
            <a:lvl1pPr>
              <a:defRPr b="1" sz="39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WORK PROCEDURE:</a:t>
            </a:r>
          </a:p>
        </p:txBody>
      </p:sp>
      <p:sp>
        <p:nvSpPr>
          <p:cNvPr id="161" name="Subtitle 2"/>
          <p:cNvSpPr txBox="1"/>
          <p:nvPr>
            <p:ph type="subTitle" idx="1"/>
          </p:nvPr>
        </p:nvSpPr>
        <p:spPr>
          <a:xfrm>
            <a:off x="88489" y="538315"/>
            <a:ext cx="12192003" cy="5781369"/>
          </a:xfrm>
          <a:prstGeom prst="rect">
            <a:avLst/>
          </a:prstGeom>
        </p:spPr>
        <p:txBody>
          <a:bodyPr/>
          <a:lstStyle/>
          <a:p>
            <a:pPr algn="l">
              <a:defRPr b="1" sz="2800">
                <a:solidFill>
                  <a:srgbClr val="0070C0"/>
                </a:solidFill>
              </a:defRPr>
            </a:pPr>
            <a:r>
              <a:t>HARDWARE SETUP: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Connect the </a:t>
            </a:r>
            <a:r>
              <a:rPr b="1"/>
              <a:t>ESP32 microcontroller</a:t>
            </a:r>
            <a:r>
              <a:t> to the </a:t>
            </a:r>
            <a:r>
              <a:rPr b="1"/>
              <a:t>breadboard</a:t>
            </a:r>
            <a:r>
              <a:t> for easy wiring.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Attach the </a:t>
            </a:r>
            <a:r>
              <a:rPr b="1"/>
              <a:t>soil moisture sensor</a:t>
            </a:r>
            <a:r>
              <a:t> to the ESP32 to monitor the soil's moisture level.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Connect the </a:t>
            </a:r>
            <a:r>
              <a:rPr b="1"/>
              <a:t>DHT22 sensor</a:t>
            </a:r>
            <a:r>
              <a:t> to the ESP32 to measure temperature and humidity.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Wire the </a:t>
            </a:r>
            <a:r>
              <a:rPr b="1"/>
              <a:t>relay module</a:t>
            </a:r>
            <a:r>
              <a:t> to the ESP32 and the </a:t>
            </a:r>
            <a:r>
              <a:rPr b="1"/>
              <a:t>water pump</a:t>
            </a:r>
            <a:r>
              <a:t>, ensuring the relay acts as a switch to control the pump.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Place the </a:t>
            </a:r>
            <a:r>
              <a:rPr b="1"/>
              <a:t>water pump's tubing</a:t>
            </a:r>
            <a:r>
              <a:t> in the water container and direct it toward the plants.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Power the system using a </a:t>
            </a:r>
            <a:r>
              <a:rPr b="1"/>
              <a:t>rechargeable battery</a:t>
            </a:r>
            <a:r>
              <a:t> or connect it via USB to a power source.</a:t>
            </a:r>
          </a:p>
        </p:txBody>
      </p:sp>
      <p:pic>
        <p:nvPicPr>
          <p:cNvPr id="16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3364" y="3885138"/>
            <a:ext cx="6312313" cy="2659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>
            <p:ph type="ctrTitle"/>
          </p:nvPr>
        </p:nvSpPr>
        <p:spPr>
          <a:xfrm>
            <a:off x="344129" y="147482"/>
            <a:ext cx="7649496" cy="491464"/>
          </a:xfrm>
          <a:prstGeom prst="rect">
            <a:avLst/>
          </a:prstGeom>
        </p:spPr>
        <p:txBody>
          <a:bodyPr/>
          <a:lstStyle>
            <a:lvl1pPr>
              <a:defRPr b="1" sz="2800">
                <a:solidFill>
                  <a:srgbClr val="0070C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SOFTWARE SETUP AND BLYNK APP CONNECTION :</a:t>
            </a:r>
          </a:p>
        </p:txBody>
      </p:sp>
      <p:sp>
        <p:nvSpPr>
          <p:cNvPr id="165" name="Subtitle 2"/>
          <p:cNvSpPr txBox="1"/>
          <p:nvPr>
            <p:ph type="subTitle" idx="1"/>
          </p:nvPr>
        </p:nvSpPr>
        <p:spPr>
          <a:xfrm>
            <a:off x="0" y="707922"/>
            <a:ext cx="12192000" cy="4218041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lnSpc>
                <a:spcPct val="88000"/>
              </a:lnSpc>
              <a:buSzPct val="100000"/>
              <a:buFont typeface="Arial"/>
              <a:buChar char="•"/>
              <a:defRPr b="1" sz="2200"/>
            </a:pPr>
            <a:r>
              <a:t>Program the ESP32</a:t>
            </a:r>
            <a:r>
              <a:rPr b="0"/>
              <a:t> using Arduino IDE with Blynk, DHT, and WiFi libraries.</a:t>
            </a:r>
          </a:p>
          <a:p>
            <a:pPr marL="342900" indent="-342900" algn="l">
              <a:lnSpc>
                <a:spcPct val="88000"/>
              </a:lnSpc>
              <a:buSzPct val="100000"/>
              <a:buFont typeface="Arial"/>
              <a:buChar char="•"/>
              <a:defRPr sz="2200"/>
            </a:pPr>
            <a:r>
              <a:t>Write code to read sensor data and control the water pump via the relay.</a:t>
            </a:r>
          </a:p>
          <a:p>
            <a:pPr marL="342900" indent="-342900" algn="l">
              <a:lnSpc>
                <a:spcPct val="88000"/>
              </a:lnSpc>
              <a:buSzPct val="100000"/>
              <a:buFont typeface="Arial"/>
              <a:buChar char="•"/>
              <a:defRPr b="1" sz="2200"/>
            </a:pPr>
            <a:r>
              <a:t>Set up Blynk app</a:t>
            </a:r>
            <a:r>
              <a:rPr b="0"/>
              <a:t>: Create a project, add widgets (gauge for sensors, switch for the pump), and link with the ESP32 using the authentication token.</a:t>
            </a:r>
          </a:p>
          <a:p>
            <a:pPr marL="342900" indent="-342900" algn="l">
              <a:lnSpc>
                <a:spcPct val="88000"/>
              </a:lnSpc>
              <a:buSzPct val="100000"/>
              <a:buFont typeface="Arial"/>
              <a:buChar char="•"/>
              <a:defRPr b="1" sz="2200"/>
            </a:pPr>
            <a:r>
              <a:t>Connect ESP32 to WiFi</a:t>
            </a:r>
            <a:r>
              <a:rPr b="0"/>
              <a:t> for real-time monitoring and control through Blynk.</a:t>
            </a:r>
          </a:p>
          <a:p>
            <a:pPr algn="l">
              <a:lnSpc>
                <a:spcPct val="88000"/>
              </a:lnSpc>
              <a:defRPr b="1" sz="2500">
                <a:solidFill>
                  <a:srgbClr val="0070C0"/>
                </a:solidFill>
              </a:defRPr>
            </a:pPr>
            <a:r>
              <a:t>     WORKING:</a:t>
            </a:r>
            <a:endParaRPr sz="2200"/>
          </a:p>
          <a:p>
            <a:pPr marL="457200" indent="-457200" algn="l">
              <a:lnSpc>
                <a:spcPct val="88000"/>
              </a:lnSpc>
              <a:buSzPct val="100000"/>
              <a:buFont typeface="Arial"/>
              <a:buChar char="•"/>
              <a:defRPr sz="2200"/>
            </a:pPr>
            <a:r>
              <a:t>The system continuously monitors soil moisture, temperature, and humidity.</a:t>
            </a:r>
            <a:endParaRPr b="1">
              <a:solidFill>
                <a:srgbClr val="0070C0"/>
              </a:solidFill>
            </a:endParaRPr>
          </a:p>
          <a:p>
            <a:pPr marL="457200" indent="-457200" algn="l">
              <a:lnSpc>
                <a:spcPct val="88000"/>
              </a:lnSpc>
              <a:buSzPct val="100000"/>
              <a:buFont typeface="Arial"/>
              <a:buChar char="•"/>
              <a:defRPr sz="2200"/>
            </a:pPr>
            <a:r>
              <a:t>If soil moisture drops below the defined threshold, the relay activates the water pump to irrigate the soil automatically.</a:t>
            </a:r>
            <a:endParaRPr b="1">
              <a:solidFill>
                <a:srgbClr val="0070C0"/>
              </a:solidFill>
            </a:endParaRPr>
          </a:p>
          <a:p>
            <a:pPr marL="457200" indent="-457200" algn="l">
              <a:lnSpc>
                <a:spcPct val="88000"/>
              </a:lnSpc>
              <a:buSzPct val="100000"/>
              <a:buFont typeface="Arial"/>
              <a:buChar char="•"/>
              <a:defRPr sz="2200"/>
            </a:pPr>
            <a:r>
              <a:t>Real-time data is displayed on the Blynk app, and users can manually control the pump if necessary.</a:t>
            </a:r>
          </a:p>
        </p:txBody>
      </p:sp>
      <p:pic>
        <p:nvPicPr>
          <p:cNvPr id="16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062" t="6536" r="0" b="3703"/>
          <a:stretch>
            <a:fillRect/>
          </a:stretch>
        </p:blipFill>
        <p:spPr>
          <a:xfrm>
            <a:off x="2802191" y="4832553"/>
            <a:ext cx="6538415" cy="2025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/>
          <p:nvPr>
            <p:ph type="ctrTitle"/>
          </p:nvPr>
        </p:nvSpPr>
        <p:spPr>
          <a:xfrm>
            <a:off x="95637" y="255639"/>
            <a:ext cx="7092633" cy="599768"/>
          </a:xfrm>
          <a:prstGeom prst="rect">
            <a:avLst/>
          </a:prstGeom>
        </p:spPr>
        <p:txBody>
          <a:bodyPr/>
          <a:lstStyle>
            <a:lvl1pPr>
              <a:defRPr b="1" sz="39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RESULTS AND OBSERVATIONS:</a:t>
            </a:r>
          </a:p>
        </p:txBody>
      </p:sp>
      <p:sp>
        <p:nvSpPr>
          <p:cNvPr id="169" name="Subtitle 2"/>
          <p:cNvSpPr txBox="1"/>
          <p:nvPr>
            <p:ph type="subTitle" idx="1"/>
          </p:nvPr>
        </p:nvSpPr>
        <p:spPr>
          <a:xfrm>
            <a:off x="304799" y="1022555"/>
            <a:ext cx="11887203" cy="539791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72000"/>
              </a:lnSpc>
              <a:defRPr sz="2200"/>
            </a:pPr>
            <a:r>
              <a:t>The observations from the results of Blynk app are as follows :</a:t>
            </a:r>
          </a:p>
          <a:p>
            <a:pPr algn="l">
              <a:lnSpc>
                <a:spcPct val="72000"/>
              </a:lnSpc>
              <a:defRPr sz="2200"/>
            </a:pPr>
            <a:r>
              <a:t>                                                                                                                           </a:t>
            </a:r>
            <a:r>
              <a:rPr b="1"/>
              <a:t>(IMAGE 1)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/>
            </a:pPr>
            <a:r>
              <a:t>Temperature</a:t>
            </a:r>
            <a:r>
              <a:rPr b="0"/>
              <a:t>: Recorded at </a:t>
            </a:r>
            <a:r>
              <a:t>25°C</a:t>
            </a:r>
            <a:r>
              <a:rPr b="0"/>
              <a:t>, indicating a </a:t>
            </a:r>
          </a:p>
          <a:p>
            <a:pPr algn="l">
              <a:lnSpc>
                <a:spcPct val="120000"/>
              </a:lnSpc>
              <a:defRPr sz="2200"/>
            </a:pPr>
            <a:r>
              <a:t>      moderate environmental condition.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/>
            </a:pPr>
            <a:r>
              <a:t>Humidity</a:t>
            </a:r>
            <a:r>
              <a:rPr b="0"/>
              <a:t>: Measured at </a:t>
            </a:r>
            <a:r>
              <a:t>51%</a:t>
            </a:r>
            <a:r>
              <a:rPr b="0"/>
              <a:t>, reflecting </a:t>
            </a:r>
          </a:p>
          <a:p>
            <a:pPr algn="l">
              <a:lnSpc>
                <a:spcPct val="120000"/>
              </a:lnSpc>
              <a:defRPr sz="2200"/>
            </a:pPr>
            <a:r>
              <a:t>      average air moisture.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/>
            </a:pPr>
            <a:r>
              <a:t>Soil Moisture</a:t>
            </a:r>
            <a:r>
              <a:rPr b="0"/>
              <a:t>: Critically low at </a:t>
            </a:r>
            <a:r>
              <a:t>1%</a:t>
            </a:r>
            <a:r>
              <a:rPr b="0"/>
              <a:t>, signaling</a:t>
            </a:r>
          </a:p>
          <a:p>
            <a:pPr algn="l">
              <a:lnSpc>
                <a:spcPct val="120000"/>
              </a:lnSpc>
              <a:defRPr sz="2200"/>
            </a:pPr>
            <a:r>
              <a:t>     dry soil.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/>
            </a:pPr>
            <a:r>
              <a:t>Optimum Water Content</a:t>
            </a:r>
            <a:r>
              <a:rPr b="0"/>
              <a:t>: Switch is </a:t>
            </a:r>
            <a:r>
              <a:t>off</a:t>
            </a:r>
            <a:r>
              <a:rPr b="0"/>
              <a:t>, </a:t>
            </a:r>
          </a:p>
          <a:p>
            <a:pPr algn="l">
              <a:lnSpc>
                <a:spcPct val="120000"/>
              </a:lnSpc>
              <a:defRPr sz="2200"/>
            </a:pPr>
            <a:r>
              <a:t>     meaning there is no sufficient water.</a:t>
            </a:r>
          </a:p>
        </p:txBody>
      </p:sp>
      <p:pic>
        <p:nvPicPr>
          <p:cNvPr id="170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6845" y="1858297"/>
            <a:ext cx="4967197" cy="41393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